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5584" autoAdjust="0"/>
  </p:normalViewPr>
  <p:slideViewPr>
    <p:cSldViewPr snapToGrid="0">
      <p:cViewPr varScale="1">
        <p:scale>
          <a:sx n="63" d="100"/>
          <a:sy n="63" d="100"/>
        </p:scale>
        <p:origin x="10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1777F8-A97F-44E3-A5DE-55B2E5CE4308}" type="datetimeFigureOut">
              <a:rPr lang="en-US" smtClean="0"/>
              <a:t>1/13/2020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FB67B3-E288-4848-BD79-1C96C12ED1A7}" type="slidenum">
              <a:rPr lang="en-US" smtClean="0"/>
              <a:t>‹#›</a:t>
            </a:fld>
            <a:endParaRPr lang="en-US"/>
          </a:p>
        </p:txBody>
      </p:sp>
    </p:spTree>
    <p:extLst>
      <p:ext uri="{BB962C8B-B14F-4D97-AF65-F5344CB8AC3E}">
        <p14:creationId xmlns:p14="http://schemas.microsoft.com/office/powerpoint/2010/main" val="3885091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like other products, advertisements</a:t>
            </a:r>
            <a:r>
              <a:rPr lang="en-US" baseline="0" dirty="0" smtClean="0"/>
              <a:t> for softs drinks are regulated and controlled by the Institute for Advertising Ethics (IAE) in the US. This body is administered by the American Advertising Federation (AAF). The body inspires advertising, marketing communications and public relations professionals to practice the highest personal ethics in the creation and distribution of information to consumers. The body stipulates principles that regulate advertisement and what is right for consumers.</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3</a:t>
            </a:fld>
            <a:endParaRPr lang="en-US"/>
          </a:p>
        </p:txBody>
      </p:sp>
    </p:spTree>
    <p:extLst>
      <p:ext uri="{BB962C8B-B14F-4D97-AF65-F5344CB8AC3E}">
        <p14:creationId xmlns:p14="http://schemas.microsoft.com/office/powerpoint/2010/main" val="2805602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Advertising has affected American culture by affecting the values of American culture. Advertisement normalizes the values and behaviors. Advertising has changed the spending habits of most Americans. Many people spend a lot of money as they change from one brand to another as a result of advertisement. For example, consumers spend a lot trying products from Coca Cola and Pepsi. Advertising has encouraged many Americans to save less and borrow mores and work harder in order for them to get the goods of their choice.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4</a:t>
            </a:fld>
            <a:endParaRPr lang="en-US"/>
          </a:p>
        </p:txBody>
      </p:sp>
    </p:spTree>
    <p:extLst>
      <p:ext uri="{BB962C8B-B14F-4D97-AF65-F5344CB8AC3E}">
        <p14:creationId xmlns:p14="http://schemas.microsoft.com/office/powerpoint/2010/main" val="1766978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advertisements</a:t>
            </a:r>
            <a:r>
              <a:rPr lang="en-US" baseline="0" dirty="0" smtClean="0"/>
              <a:t> aim at winning the audience to buy the advertised product. They can do so in many ways. The first way is by arousing the feelings and emotions of the consumers. For soft drink companies like Coca cola, some ads are intended to arouse the feelings of consumers. In one of the company’s adverts dubbed “Taste the feeling” the advert arouses the feelings of joy, excitement and love. The advert shows wonderful moments of friendship and excitement after tasting the Coca Cola drink. Thus, the audience is tempted to take the drink so that they can have the same feeling like that of the advertisers.</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5</a:t>
            </a:fld>
            <a:endParaRPr lang="en-US"/>
          </a:p>
        </p:txBody>
      </p:sp>
    </p:spTree>
    <p:extLst>
      <p:ext uri="{BB962C8B-B14F-4D97-AF65-F5344CB8AC3E}">
        <p14:creationId xmlns:p14="http://schemas.microsoft.com/office/powerpoint/2010/main" val="336547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is a concern for everyone.</a:t>
            </a:r>
            <a:r>
              <a:rPr lang="en-US" baseline="0" dirty="0" smtClean="0"/>
              <a:t> Everyone takes into consideration their health before taking any food o drinks. In the wake of many diseases like diabetes, cancer, obesity and other diet related diseases, people are very careful not to take drinks or food that can cause such diseases. Most of the soft drink adverts show how such drinks are healthy and nutritional to our bodies although it may be exaggerated or necessarily true. The adverts show how the drink is not associated with diseases like cancer or diabetes and other conditions like obesity. For example, Robinson’s new ad “Natural break” by Saatchi and Saatchi London promotes its refreshed variant for health-conscious and on the go consumers.</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7</a:t>
            </a:fld>
            <a:endParaRPr lang="en-US"/>
          </a:p>
        </p:txBody>
      </p:sp>
    </p:spTree>
    <p:extLst>
      <p:ext uri="{BB962C8B-B14F-4D97-AF65-F5344CB8AC3E}">
        <p14:creationId xmlns:p14="http://schemas.microsoft.com/office/powerpoint/2010/main" val="1420039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use of celebrities is</a:t>
            </a:r>
            <a:r>
              <a:rPr lang="en-US" baseline="0" dirty="0" smtClean="0"/>
              <a:t> another technique used in consumer advertising. People tend to use the products that these “stars” or idols use. These celebrities include </a:t>
            </a:r>
            <a:r>
              <a:rPr lang="en-US" baseline="0" dirty="0" err="1" smtClean="0"/>
              <a:t>rominent</a:t>
            </a:r>
            <a:r>
              <a:rPr lang="en-US" baseline="0" dirty="0" smtClean="0"/>
              <a:t> footballers, tennis players, athletes, and boxers. Since people are familiar with celebrities and wish to emulate them, consumers might be moved to listen to and trust those “stars” about a product.</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8</a:t>
            </a:fld>
            <a:endParaRPr lang="en-US"/>
          </a:p>
        </p:txBody>
      </p:sp>
    </p:spTree>
    <p:extLst>
      <p:ext uri="{BB962C8B-B14F-4D97-AF65-F5344CB8AC3E}">
        <p14:creationId xmlns:p14="http://schemas.microsoft.com/office/powerpoint/2010/main" val="55502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 world riddled with problems, adverts want to convince the consumers that they have the answers to the problems. For example, the Coca Cola’s advert “Taste the feeling” tries to show how the youth can avoid boredom and bring moments of joy, fun and refreshment. The solution to boredom according to this ad is taking a coca cola drink. The advertised product comes to the rescue of the problem especially by taking the advantage of the desperate consumer.</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9</a:t>
            </a:fld>
            <a:endParaRPr lang="en-US"/>
          </a:p>
        </p:txBody>
      </p:sp>
    </p:spTree>
    <p:extLst>
      <p:ext uri="{BB962C8B-B14F-4D97-AF65-F5344CB8AC3E}">
        <p14:creationId xmlns:p14="http://schemas.microsoft.com/office/powerpoint/2010/main" val="6795022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Children are very sensitive to advertisements due to their young minds and their inability</a:t>
            </a:r>
            <a:r>
              <a:rPr lang="en-US" baseline="0" dirty="0" smtClean="0"/>
              <a:t> to discern the good and the bad. Most of the beverage ads targeting children promote sugar and caffeine and not health. Soda giants like Coca-Cola and Pepsi target children via “child-friendly </a:t>
            </a:r>
            <a:r>
              <a:rPr lang="en-US" baseline="0" dirty="0" err="1" smtClean="0"/>
              <a:t>advergame</a:t>
            </a:r>
            <a:r>
              <a:rPr lang="en-US" baseline="0" dirty="0" smtClean="0"/>
              <a:t> apps” like Fanta Fruit Slam. Soft drinks companies have agreed not to advertise any drinks with high sugar content to under 16s across all media channels, including online. The ban aims to tackle childhood obesity.</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10</a:t>
            </a:fld>
            <a:endParaRPr lang="en-US"/>
          </a:p>
        </p:txBody>
      </p:sp>
    </p:spTree>
    <p:extLst>
      <p:ext uri="{BB962C8B-B14F-4D97-AF65-F5344CB8AC3E}">
        <p14:creationId xmlns:p14="http://schemas.microsoft.com/office/powerpoint/2010/main" val="2404415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a Coca cola product stored</a:t>
            </a:r>
            <a:r>
              <a:rPr lang="en-US" baseline="0" dirty="0" smtClean="0"/>
              <a:t> in plastic bottles. Coca cola is one of the largest companies producing soft drinks in the </a:t>
            </a:r>
            <a:r>
              <a:rPr lang="en-US" baseline="0" dirty="0" err="1" smtClean="0"/>
              <a:t>wold</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11</a:t>
            </a:fld>
            <a:endParaRPr lang="en-US"/>
          </a:p>
        </p:txBody>
      </p:sp>
    </p:spTree>
    <p:extLst>
      <p:ext uri="{BB962C8B-B14F-4D97-AF65-F5344CB8AC3E}">
        <p14:creationId xmlns:p14="http://schemas.microsoft.com/office/powerpoint/2010/main" val="4096236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 nutrition is an important focus of legislative initiatives targeting the causes of obesity. As a result, many schools in America have refused to enter into deals with soft drink companies after protests from students, school officials, and parents. Many schools are opposed to the advertisement of soft drinks around the school compounds.</a:t>
            </a:r>
          </a:p>
          <a:p>
            <a:r>
              <a:rPr lang="en-US" dirty="0" smtClean="0"/>
              <a:t>The Oakland school district banned all sales of soda and candy in 2002. Los Angeles school board decided to remove the soft drinks off cafeteria menus and end the selling if soft drinks in vending machines by 2004. These actions are aimed at ousting soft drinks from schools.</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12</a:t>
            </a:fld>
            <a:endParaRPr lang="en-US"/>
          </a:p>
        </p:txBody>
      </p:sp>
    </p:spTree>
    <p:extLst>
      <p:ext uri="{BB962C8B-B14F-4D97-AF65-F5344CB8AC3E}">
        <p14:creationId xmlns:p14="http://schemas.microsoft.com/office/powerpoint/2010/main" val="18250151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Since soft drinks are associated with health problems like obesity especially in children, adverts aim at maintaining the health and nutrition of such drinks. </a:t>
            </a:r>
          </a:p>
          <a:p>
            <a:r>
              <a:rPr lang="en-US" dirty="0" smtClean="0"/>
              <a:t>Most of the soft drinks including juices, carbonated drinks and sports and energy drinks have high sugar content and acidity</a:t>
            </a:r>
            <a:r>
              <a:rPr lang="en-US" baseline="0" dirty="0" smtClean="0"/>
              <a:t> with little nutritional values.</a:t>
            </a:r>
            <a:r>
              <a:rPr lang="en-US" dirty="0" smtClean="0"/>
              <a:t> Thus, there are efforts by the governments to reduce the potential harmful effects of soft drinks on teeth and general health. Health concerns have made government agencies to restrict soft drink advertisement.</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13</a:t>
            </a:fld>
            <a:endParaRPr lang="en-US"/>
          </a:p>
        </p:txBody>
      </p:sp>
    </p:spTree>
    <p:extLst>
      <p:ext uri="{BB962C8B-B14F-4D97-AF65-F5344CB8AC3E}">
        <p14:creationId xmlns:p14="http://schemas.microsoft.com/office/powerpoint/2010/main" val="18088293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an example of political advertisement</a:t>
            </a:r>
            <a:r>
              <a:rPr lang="en-US" baseline="0" dirty="0" smtClean="0"/>
              <a:t> of soft drinks. The poster gives some facts about Coca cola company like the number of brands it offers and its Corporate Social Responsibility (CSR) projects.</a:t>
            </a:r>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14</a:t>
            </a:fld>
            <a:endParaRPr lang="en-US"/>
          </a:p>
        </p:txBody>
      </p:sp>
    </p:spTree>
    <p:extLst>
      <p:ext uri="{BB962C8B-B14F-4D97-AF65-F5344CB8AC3E}">
        <p14:creationId xmlns:p14="http://schemas.microsoft.com/office/powerpoint/2010/main" val="40313960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commercial that strikes me is Coca cola’s “Taste the feeling” ad. I like the creativity and appeal found in this advert. The unusual element I find in this ad is kissing in the library. The target group of this ad is the youth (millennials). The ad targets young people (boys and girls) who are seen having fun and partying. The youth is looking for fun and excitement and throwing boredom away. Kissing brings the feeling of joy and excitement.</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15</a:t>
            </a:fld>
            <a:endParaRPr lang="en-US"/>
          </a:p>
        </p:txBody>
      </p:sp>
    </p:spTree>
    <p:extLst>
      <p:ext uri="{BB962C8B-B14F-4D97-AF65-F5344CB8AC3E}">
        <p14:creationId xmlns:p14="http://schemas.microsoft.com/office/powerpoint/2010/main" val="469679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ad uses both pathos and logos to appeal to the audience. Pathos is used by</a:t>
            </a:r>
            <a:r>
              <a:rPr lang="en-US" baseline="0" dirty="0" smtClean="0"/>
              <a:t> </a:t>
            </a:r>
            <a:r>
              <a:rPr lang="en-US" dirty="0" smtClean="0"/>
              <a:t>arousing the feelings of consumers by insinuating that wonderful moments are only enjoyed with coca cola. The ad brings the feelings of love (kissing), joy, fun, and excitement and this aims at winning the audience through emotions. Also,</a:t>
            </a:r>
            <a:r>
              <a:rPr lang="en-US" baseline="0" dirty="0" smtClean="0"/>
              <a:t> a song plays in the background throughout the ad. Logos is also used to convince the audience by the virtue of Coca Cola’s taste which the advert insinuates that it is the best. No drink is better than Coca cola to quench your thirst. </a:t>
            </a:r>
          </a:p>
          <a:p>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16</a:t>
            </a:fld>
            <a:endParaRPr lang="en-US"/>
          </a:p>
        </p:txBody>
      </p:sp>
    </p:spTree>
    <p:extLst>
      <p:ext uri="{BB962C8B-B14F-4D97-AF65-F5344CB8AC3E}">
        <p14:creationId xmlns:p14="http://schemas.microsoft.com/office/powerpoint/2010/main" val="943291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believe</a:t>
            </a:r>
            <a:r>
              <a:rPr lang="en-US" baseline="0" dirty="0" smtClean="0"/>
              <a:t> this commercial is effective in brand name recognition because the label Coca Cola appears repeatedly throughout the ad. This strategy is used to drive recognition. The use of young people in the ad also significant in the ad because the ad is targeting the youth. Therefore, the ad is very likely to win many young customers leading to brand recognition. </a:t>
            </a:r>
            <a:endParaRPr lang="en-US" dirty="0"/>
          </a:p>
        </p:txBody>
      </p:sp>
      <p:sp>
        <p:nvSpPr>
          <p:cNvPr id="4" name="Slide Number Placeholder 3"/>
          <p:cNvSpPr>
            <a:spLocks noGrp="1"/>
          </p:cNvSpPr>
          <p:nvPr>
            <p:ph type="sldNum" sz="quarter" idx="10"/>
          </p:nvPr>
        </p:nvSpPr>
        <p:spPr/>
        <p:txBody>
          <a:bodyPr/>
          <a:lstStyle/>
          <a:p>
            <a:fld id="{4AFB67B3-E288-4848-BD79-1C96C12ED1A7}" type="slidenum">
              <a:rPr lang="en-US" smtClean="0"/>
              <a:t>17</a:t>
            </a:fld>
            <a:endParaRPr lang="en-US"/>
          </a:p>
        </p:txBody>
      </p:sp>
    </p:spTree>
    <p:extLst>
      <p:ext uri="{BB962C8B-B14F-4D97-AF65-F5344CB8AC3E}">
        <p14:creationId xmlns:p14="http://schemas.microsoft.com/office/powerpoint/2010/main" val="1093262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Soft drinks presentation </a:t>
            </a:r>
            <a:endParaRPr lang="en-US" dirty="0"/>
          </a:p>
        </p:txBody>
      </p:sp>
      <p:sp>
        <p:nvSpPr>
          <p:cNvPr id="3" name="Subtitle 2"/>
          <p:cNvSpPr>
            <a:spLocks noGrp="1"/>
          </p:cNvSpPr>
          <p:nvPr>
            <p:ph type="subTitle" idx="1"/>
          </p:nvPr>
        </p:nvSpPr>
        <p:spPr/>
        <p:txBody>
          <a:bodyPr/>
          <a:lstStyle/>
          <a:p>
            <a:pPr algn="ctr"/>
            <a:r>
              <a:rPr lang="en-US" dirty="0" smtClean="0"/>
              <a:t>Student’s Name</a:t>
            </a:r>
          </a:p>
          <a:p>
            <a:pPr algn="ctr"/>
            <a:r>
              <a:rPr lang="en-US" dirty="0" smtClean="0"/>
              <a:t>Institutional Affiliation </a:t>
            </a:r>
            <a:endParaRPr lang="en-US" dirty="0"/>
          </a:p>
        </p:txBody>
      </p:sp>
    </p:spTree>
    <p:extLst>
      <p:ext uri="{BB962C8B-B14F-4D97-AF65-F5344CB8AC3E}">
        <p14:creationId xmlns:p14="http://schemas.microsoft.com/office/powerpoint/2010/main" val="3126435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lstStyle/>
          <a:p>
            <a:pPr>
              <a:lnSpc>
                <a:spcPct val="150000"/>
              </a:lnSpc>
            </a:pPr>
            <a:r>
              <a:rPr lang="en-US" dirty="0" smtClean="0"/>
              <a:t>The product chosen for this presentation is soft drinks under the category of fast drinks.</a:t>
            </a:r>
          </a:p>
          <a:p>
            <a:pPr>
              <a:lnSpc>
                <a:spcPct val="150000"/>
              </a:lnSpc>
            </a:pPr>
            <a:r>
              <a:rPr lang="en-US" dirty="0" smtClean="0"/>
              <a:t>The presentation shows how soft drinks are advertised including the ethical standards in advertising, its effects on the American culture, techniques used in advertising and critical issues arising from various areas.</a:t>
            </a:r>
          </a:p>
          <a:p>
            <a:pPr>
              <a:lnSpc>
                <a:spcPct val="150000"/>
              </a:lnSpc>
            </a:pPr>
            <a:r>
              <a:rPr lang="en-US" dirty="0" smtClean="0"/>
              <a:t>The presentation also gives an example of a commercial (taste the feeling) and analysis it.</a:t>
            </a:r>
            <a:endParaRPr lang="en-US" dirty="0"/>
          </a:p>
        </p:txBody>
      </p:sp>
    </p:spTree>
    <p:extLst>
      <p:ext uri="{BB962C8B-B14F-4D97-AF65-F5344CB8AC3E}">
        <p14:creationId xmlns:p14="http://schemas.microsoft.com/office/powerpoint/2010/main" val="24373298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determines ethical standards for advertising?</a:t>
            </a:r>
          </a:p>
        </p:txBody>
      </p:sp>
      <p:sp>
        <p:nvSpPr>
          <p:cNvPr id="3" name="Content Placeholder 2"/>
          <p:cNvSpPr>
            <a:spLocks noGrp="1"/>
          </p:cNvSpPr>
          <p:nvPr>
            <p:ph idx="1"/>
          </p:nvPr>
        </p:nvSpPr>
        <p:spPr/>
        <p:txBody>
          <a:bodyPr>
            <a:normAutofit fontScale="85000" lnSpcReduction="10000"/>
          </a:bodyPr>
          <a:lstStyle/>
          <a:p>
            <a:pPr>
              <a:lnSpc>
                <a:spcPct val="150000"/>
              </a:lnSpc>
            </a:pPr>
            <a:r>
              <a:rPr lang="en-US" dirty="0"/>
              <a:t>The Institute for Advertising Ethics (IAE) which is administered by the American Adverting Federation (AAF) is a body that determines the ethical standards for advertising in </a:t>
            </a:r>
            <a:r>
              <a:rPr lang="en-US" dirty="0" smtClean="0"/>
              <a:t>America including advertisements of soft drinks.</a:t>
            </a:r>
            <a:endParaRPr lang="en-US" dirty="0"/>
          </a:p>
          <a:p>
            <a:pPr>
              <a:lnSpc>
                <a:spcPct val="150000"/>
              </a:lnSpc>
            </a:pPr>
            <a:r>
              <a:rPr lang="en-US" dirty="0"/>
              <a:t>The main purpose of AIE is to inspire advertising, marketing communications, public relations professionals to practice the highest personal ethics in the creation and distribution of information to consumers. </a:t>
            </a:r>
          </a:p>
          <a:p>
            <a:pPr>
              <a:lnSpc>
                <a:spcPct val="150000"/>
              </a:lnSpc>
            </a:pPr>
            <a:r>
              <a:rPr lang="en-US" dirty="0"/>
              <a:t>IEA articulates the ethical principles and practices for advertising, awards companies and professionals with enhanced advertising ethics among other purposes.</a:t>
            </a:r>
          </a:p>
          <a:p>
            <a:pPr>
              <a:lnSpc>
                <a:spcPct val="150000"/>
              </a:lnSpc>
            </a:pPr>
            <a:r>
              <a:rPr lang="en-US" dirty="0"/>
              <a:t>This body has stipulated principles that define how various forms of communication interrelate with what is right for consumers. </a:t>
            </a:r>
          </a:p>
          <a:p>
            <a:endParaRPr lang="en-US" dirty="0"/>
          </a:p>
        </p:txBody>
      </p:sp>
    </p:spTree>
    <p:extLst>
      <p:ext uri="{BB962C8B-B14F-4D97-AF65-F5344CB8AC3E}">
        <p14:creationId xmlns:p14="http://schemas.microsoft.com/office/powerpoint/2010/main" val="1505781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 what ways has advertising affected American culture?</a:t>
            </a:r>
          </a:p>
        </p:txBody>
      </p:sp>
      <p:sp>
        <p:nvSpPr>
          <p:cNvPr id="3" name="Content Placeholder 2"/>
          <p:cNvSpPr>
            <a:spLocks noGrp="1"/>
          </p:cNvSpPr>
          <p:nvPr>
            <p:ph idx="1"/>
          </p:nvPr>
        </p:nvSpPr>
        <p:spPr>
          <a:xfrm>
            <a:off x="800562" y="2130109"/>
            <a:ext cx="8596668" cy="3880773"/>
          </a:xfrm>
        </p:spPr>
        <p:txBody>
          <a:bodyPr/>
          <a:lstStyle/>
          <a:p>
            <a:pPr>
              <a:lnSpc>
                <a:spcPct val="150000"/>
              </a:lnSpc>
            </a:pPr>
            <a:r>
              <a:rPr lang="en-US" dirty="0" smtClean="0"/>
              <a:t>Advertising has </a:t>
            </a:r>
            <a:r>
              <a:rPr lang="en-US" dirty="0"/>
              <a:t>affected American culture by normalizing the values and </a:t>
            </a:r>
            <a:r>
              <a:rPr lang="en-US" dirty="0" smtClean="0"/>
              <a:t>behaviors of people.</a:t>
            </a:r>
          </a:p>
          <a:p>
            <a:pPr>
              <a:lnSpc>
                <a:spcPct val="150000"/>
              </a:lnSpc>
            </a:pPr>
            <a:r>
              <a:rPr lang="en-US" dirty="0" smtClean="0"/>
              <a:t>Advertising </a:t>
            </a:r>
            <a:r>
              <a:rPr lang="en-US" dirty="0"/>
              <a:t>has changed the spending habits of most Americans. </a:t>
            </a:r>
            <a:endParaRPr lang="en-US" dirty="0" smtClean="0"/>
          </a:p>
          <a:p>
            <a:pPr>
              <a:lnSpc>
                <a:spcPct val="150000"/>
              </a:lnSpc>
            </a:pPr>
            <a:r>
              <a:rPr lang="en-US" dirty="0" smtClean="0"/>
              <a:t>Advertising </a:t>
            </a:r>
            <a:r>
              <a:rPr lang="en-US" dirty="0"/>
              <a:t>also promotes choice and reflect the existing cultural values. Advertising has encouraged many Americans to save less and borrow mores and work harder in order for them to get the goods of their choice. </a:t>
            </a:r>
          </a:p>
          <a:p>
            <a:endParaRPr lang="en-US" dirty="0"/>
          </a:p>
        </p:txBody>
      </p:sp>
    </p:spTree>
    <p:extLst>
      <p:ext uri="{BB962C8B-B14F-4D97-AF65-F5344CB8AC3E}">
        <p14:creationId xmlns:p14="http://schemas.microsoft.com/office/powerpoint/2010/main" val="4199108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Key persuasive techniques used in consumer advertising of soft </a:t>
            </a:r>
            <a:r>
              <a:rPr lang="en-US" dirty="0" smtClean="0"/>
              <a:t>drinks</a:t>
            </a:r>
            <a:br>
              <a:rPr lang="en-US" dirty="0" smtClean="0"/>
            </a:br>
            <a:r>
              <a:rPr lang="en-US" dirty="0" smtClean="0"/>
              <a:t>Feeling and emotions</a:t>
            </a:r>
            <a:endParaRPr lang="en-US" dirty="0"/>
          </a:p>
        </p:txBody>
      </p:sp>
      <p:sp>
        <p:nvSpPr>
          <p:cNvPr id="3" name="Content Placeholder 2"/>
          <p:cNvSpPr>
            <a:spLocks noGrp="1"/>
          </p:cNvSpPr>
          <p:nvPr>
            <p:ph idx="1"/>
          </p:nvPr>
        </p:nvSpPr>
        <p:spPr/>
        <p:txBody>
          <a:bodyPr/>
          <a:lstStyle/>
          <a:p>
            <a:pPr>
              <a:lnSpc>
                <a:spcPct val="150000"/>
              </a:lnSpc>
            </a:pPr>
            <a:r>
              <a:rPr lang="en-US" dirty="0"/>
              <a:t>Soft drink companies like coca cola use the </a:t>
            </a:r>
            <a:r>
              <a:rPr lang="en-US" dirty="0" smtClean="0"/>
              <a:t>feelings and emotions </a:t>
            </a:r>
            <a:r>
              <a:rPr lang="en-US" dirty="0"/>
              <a:t>to lure customers to buy their products.</a:t>
            </a:r>
          </a:p>
          <a:p>
            <a:pPr>
              <a:lnSpc>
                <a:spcPct val="150000"/>
              </a:lnSpc>
            </a:pPr>
            <a:r>
              <a:rPr lang="en-US" dirty="0"/>
              <a:t>For example, the Coca Cola “Taste the feeling” ad targets the feelings and emotions of the millennial generation. </a:t>
            </a:r>
          </a:p>
          <a:p>
            <a:pPr>
              <a:lnSpc>
                <a:spcPct val="150000"/>
              </a:lnSpc>
            </a:pPr>
            <a:r>
              <a:rPr lang="en-US" dirty="0"/>
              <a:t>The advert shows wonderful moments of friendship and excitement after tasting the Coca Cola drink.</a:t>
            </a:r>
          </a:p>
          <a:p>
            <a:endParaRPr lang="en-US" dirty="0"/>
          </a:p>
        </p:txBody>
      </p:sp>
    </p:spTree>
    <p:extLst>
      <p:ext uri="{BB962C8B-B14F-4D97-AF65-F5344CB8AC3E}">
        <p14:creationId xmlns:p14="http://schemas.microsoft.com/office/powerpoint/2010/main" val="600177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lnSpc>
                <a:spcPct val="150000"/>
              </a:lnSpc>
            </a:pPr>
            <a:r>
              <a:rPr lang="en-US" dirty="0"/>
              <a:t>The advert shows how Coca Cola is there in everyone’s life especially the Millennials. </a:t>
            </a:r>
          </a:p>
          <a:p>
            <a:pPr>
              <a:lnSpc>
                <a:spcPct val="150000"/>
              </a:lnSpc>
            </a:pPr>
            <a:r>
              <a:rPr lang="en-US" dirty="0"/>
              <a:t>The drink is portrayed to bring moments of love, friendship, and fun, thus the company targets the youth to take the dink to enjoy themselves. </a:t>
            </a:r>
          </a:p>
          <a:p>
            <a:pPr>
              <a:lnSpc>
                <a:spcPct val="150000"/>
              </a:lnSpc>
            </a:pPr>
            <a:r>
              <a:rPr lang="en-US" dirty="0"/>
              <a:t>In the advert, a girl is skiing and some friends are having fun together. A guy is later seen kissing a girl which brings a nostalgic feeling and miss moments of love and fun. This prompts the viewer/customer to buy the drink to enjoy such moments. </a:t>
            </a:r>
          </a:p>
          <a:p>
            <a:endParaRPr lang="en-US" dirty="0"/>
          </a:p>
        </p:txBody>
      </p:sp>
    </p:spTree>
    <p:extLst>
      <p:ext uri="{BB962C8B-B14F-4D97-AF65-F5344CB8AC3E}">
        <p14:creationId xmlns:p14="http://schemas.microsoft.com/office/powerpoint/2010/main" val="1914993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Health and nutrition</a:t>
            </a:r>
          </a:p>
        </p:txBody>
      </p:sp>
      <p:sp>
        <p:nvSpPr>
          <p:cNvPr id="3" name="Content Placeholder 2"/>
          <p:cNvSpPr>
            <a:spLocks noGrp="1"/>
          </p:cNvSpPr>
          <p:nvPr>
            <p:ph idx="1"/>
          </p:nvPr>
        </p:nvSpPr>
        <p:spPr/>
        <p:txBody>
          <a:bodyPr>
            <a:normAutofit fontScale="92500"/>
          </a:bodyPr>
          <a:lstStyle/>
          <a:p>
            <a:pPr>
              <a:lnSpc>
                <a:spcPct val="150000"/>
              </a:lnSpc>
            </a:pPr>
            <a:r>
              <a:rPr lang="en-US" dirty="0"/>
              <a:t>Most of the adverts for soft drinks are used to portray how healthy the drinks </a:t>
            </a:r>
            <a:r>
              <a:rPr lang="en-US" dirty="0" smtClean="0"/>
              <a:t>are.</a:t>
            </a:r>
          </a:p>
          <a:p>
            <a:pPr>
              <a:lnSpc>
                <a:spcPct val="150000"/>
              </a:lnSpc>
            </a:pPr>
            <a:r>
              <a:rPr lang="en-US" dirty="0" smtClean="0"/>
              <a:t>The </a:t>
            </a:r>
            <a:r>
              <a:rPr lang="en-US" dirty="0"/>
              <a:t>ads show how it is healthy to take the drinks because the drinks are nutritious and promote the health of the customer.</a:t>
            </a:r>
          </a:p>
          <a:p>
            <a:pPr>
              <a:lnSpc>
                <a:spcPct val="150000"/>
              </a:lnSpc>
            </a:pPr>
            <a:r>
              <a:rPr lang="en-US" dirty="0"/>
              <a:t>The adverts show how the drink is not associated with diseases like cancer or diabetes and other conditions like obesity.</a:t>
            </a:r>
          </a:p>
          <a:p>
            <a:pPr>
              <a:lnSpc>
                <a:spcPct val="150000"/>
              </a:lnSpc>
            </a:pPr>
            <a:r>
              <a:rPr lang="en-US" dirty="0"/>
              <a:t>For example, Robinson’s new ad “Natural break” by Saatchi and Saatchi London promotes its refreshed variant for health-conscious and on the go consumers.</a:t>
            </a:r>
          </a:p>
          <a:p>
            <a:endParaRPr lang="en-US" dirty="0"/>
          </a:p>
        </p:txBody>
      </p:sp>
    </p:spTree>
    <p:extLst>
      <p:ext uri="{BB962C8B-B14F-4D97-AF65-F5344CB8AC3E}">
        <p14:creationId xmlns:p14="http://schemas.microsoft.com/office/powerpoint/2010/main" val="1371799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Endorsements</a:t>
            </a:r>
          </a:p>
        </p:txBody>
      </p:sp>
      <p:sp>
        <p:nvSpPr>
          <p:cNvPr id="3" name="Content Placeholder 2"/>
          <p:cNvSpPr>
            <a:spLocks noGrp="1"/>
          </p:cNvSpPr>
          <p:nvPr>
            <p:ph idx="1"/>
          </p:nvPr>
        </p:nvSpPr>
        <p:spPr/>
        <p:txBody>
          <a:bodyPr/>
          <a:lstStyle/>
          <a:p>
            <a:pPr>
              <a:lnSpc>
                <a:spcPct val="150000"/>
              </a:lnSpc>
            </a:pPr>
            <a:r>
              <a:rPr lang="en-US" dirty="0"/>
              <a:t>This is where companies use the images of celebrities or prominent people to promote their products.</a:t>
            </a:r>
          </a:p>
          <a:p>
            <a:pPr>
              <a:lnSpc>
                <a:spcPct val="150000"/>
              </a:lnSpc>
            </a:pPr>
            <a:r>
              <a:rPr lang="en-US" dirty="0"/>
              <a:t>Such people may be prominent footballers</a:t>
            </a:r>
            <a:r>
              <a:rPr lang="en-US" dirty="0" smtClean="0"/>
              <a:t>, tennis players, </a:t>
            </a:r>
            <a:r>
              <a:rPr lang="en-US" dirty="0"/>
              <a:t>athletes, and boxers. </a:t>
            </a:r>
          </a:p>
          <a:p>
            <a:pPr>
              <a:lnSpc>
                <a:spcPct val="150000"/>
              </a:lnSpc>
            </a:pPr>
            <a:r>
              <a:rPr lang="en-US" dirty="0"/>
              <a:t>Since people are familiar with celebrities and wish to emulate them, consumers might be moved to listen to and trust those “stars” about a product.</a:t>
            </a:r>
          </a:p>
          <a:p>
            <a:endParaRPr lang="en-US" dirty="0"/>
          </a:p>
        </p:txBody>
      </p:sp>
    </p:spTree>
    <p:extLst>
      <p:ext uri="{BB962C8B-B14F-4D97-AF65-F5344CB8AC3E}">
        <p14:creationId xmlns:p14="http://schemas.microsoft.com/office/powerpoint/2010/main" val="1988495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Solutions</a:t>
            </a:r>
          </a:p>
        </p:txBody>
      </p:sp>
      <p:sp>
        <p:nvSpPr>
          <p:cNvPr id="3" name="Content Placeholder 2"/>
          <p:cNvSpPr>
            <a:spLocks noGrp="1"/>
          </p:cNvSpPr>
          <p:nvPr>
            <p:ph idx="1"/>
          </p:nvPr>
        </p:nvSpPr>
        <p:spPr/>
        <p:txBody>
          <a:bodyPr/>
          <a:lstStyle/>
          <a:p>
            <a:pPr>
              <a:lnSpc>
                <a:spcPct val="150000"/>
              </a:lnSpc>
            </a:pPr>
            <a:r>
              <a:rPr lang="en-US" dirty="0"/>
              <a:t>Most of the advertisers seek to show consumers that they have the answers to the problems.</a:t>
            </a:r>
          </a:p>
          <a:p>
            <a:pPr>
              <a:lnSpc>
                <a:spcPct val="150000"/>
              </a:lnSpc>
            </a:pPr>
            <a:r>
              <a:rPr lang="en-US" dirty="0"/>
              <a:t>In a world riddled with problems, adverts want to convince the consumers that they have the answers to the problems.</a:t>
            </a:r>
          </a:p>
          <a:p>
            <a:pPr>
              <a:lnSpc>
                <a:spcPct val="150000"/>
              </a:lnSpc>
            </a:pPr>
            <a:r>
              <a:rPr lang="en-US" dirty="0"/>
              <a:t>For example, the Coca Cola’s advert “Taste the feeling” tries to show how the youth can avoid boredom and bring moments of joy, fun and refreshment. </a:t>
            </a:r>
          </a:p>
          <a:p>
            <a:pPr>
              <a:lnSpc>
                <a:spcPct val="150000"/>
              </a:lnSpc>
            </a:pPr>
            <a:r>
              <a:rPr lang="en-US" dirty="0"/>
              <a:t>The advertised product comes to the rescue of the problem especially by taking the advantage of the desperate consumer.</a:t>
            </a:r>
          </a:p>
          <a:p>
            <a:endParaRPr lang="en-US" dirty="0"/>
          </a:p>
        </p:txBody>
      </p:sp>
    </p:spTree>
    <p:extLst>
      <p:ext uri="{BB962C8B-B14F-4D97-AF65-F5344CB8AC3E}">
        <p14:creationId xmlns:p14="http://schemas.microsoft.com/office/powerpoint/2010/main" val="13611294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Children and </a:t>
            </a:r>
            <a:r>
              <a:rPr lang="en-US" dirty="0" smtClean="0"/>
              <a:t>advertising of soft drinks</a:t>
            </a:r>
            <a:endParaRPr lang="en-US" dirty="0"/>
          </a:p>
        </p:txBody>
      </p:sp>
      <p:sp>
        <p:nvSpPr>
          <p:cNvPr id="3" name="Content Placeholder 2"/>
          <p:cNvSpPr>
            <a:spLocks noGrp="1"/>
          </p:cNvSpPr>
          <p:nvPr>
            <p:ph idx="1"/>
          </p:nvPr>
        </p:nvSpPr>
        <p:spPr>
          <a:xfrm>
            <a:off x="677334" y="1930401"/>
            <a:ext cx="8596668" cy="4500880"/>
          </a:xfrm>
        </p:spPr>
        <p:txBody>
          <a:bodyPr>
            <a:normAutofit lnSpcReduction="10000"/>
          </a:bodyPr>
          <a:lstStyle/>
          <a:p>
            <a:pPr>
              <a:lnSpc>
                <a:spcPct val="150000"/>
              </a:lnSpc>
            </a:pPr>
            <a:r>
              <a:rPr lang="en-US" dirty="0"/>
              <a:t>Advertising has many effects on children’s diet and diet-related health.</a:t>
            </a:r>
          </a:p>
          <a:p>
            <a:pPr>
              <a:lnSpc>
                <a:spcPct val="150000"/>
              </a:lnSpc>
            </a:pPr>
            <a:r>
              <a:rPr lang="en-US" dirty="0"/>
              <a:t>Advertisement of fast foods has been associated with obesity and overweight of kids in the United States.</a:t>
            </a:r>
          </a:p>
          <a:p>
            <a:pPr>
              <a:lnSpc>
                <a:spcPct val="150000"/>
              </a:lnSpc>
            </a:pPr>
            <a:r>
              <a:rPr lang="en-US" dirty="0"/>
              <a:t>Most of the beverage ads targeting children promote sugar and caffeine and not health. </a:t>
            </a:r>
          </a:p>
          <a:p>
            <a:pPr>
              <a:lnSpc>
                <a:spcPct val="150000"/>
              </a:lnSpc>
            </a:pPr>
            <a:r>
              <a:rPr lang="en-US" dirty="0"/>
              <a:t>Soda giants like Coca-Cola and Pepsi target children via “child-friendly </a:t>
            </a:r>
            <a:r>
              <a:rPr lang="en-US" dirty="0" err="1"/>
              <a:t>advergame</a:t>
            </a:r>
            <a:r>
              <a:rPr lang="en-US" dirty="0"/>
              <a:t> apps” like Fanta Fruit Slam.</a:t>
            </a:r>
          </a:p>
          <a:p>
            <a:pPr>
              <a:lnSpc>
                <a:spcPct val="150000"/>
              </a:lnSpc>
            </a:pPr>
            <a:r>
              <a:rPr lang="en-US" dirty="0"/>
              <a:t>Soft drinks companies have agreed not to advertise any drinks with high sugar content to under 16s across all media channels, including online. </a:t>
            </a:r>
            <a:r>
              <a:rPr lang="en-US" dirty="0" smtClean="0"/>
              <a:t>The </a:t>
            </a:r>
            <a:r>
              <a:rPr lang="en-US" dirty="0"/>
              <a:t>ban aims to tackle childhood obesity.</a:t>
            </a:r>
          </a:p>
          <a:p>
            <a:endParaRPr lang="en-US" dirty="0"/>
          </a:p>
        </p:txBody>
      </p:sp>
    </p:spTree>
    <p:extLst>
      <p:ext uri="{BB962C8B-B14F-4D97-AF65-F5344CB8AC3E}">
        <p14:creationId xmlns:p14="http://schemas.microsoft.com/office/powerpoint/2010/main" val="2997467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Coca cola drinks</a:t>
            </a:r>
            <a:endParaRPr lang="en-US" dirty="0"/>
          </a:p>
        </p:txBody>
      </p:sp>
      <p:pic>
        <p:nvPicPr>
          <p:cNvPr id="4" name="Content Placeholder 3"/>
          <p:cNvPicPr>
            <a:picLocks noGrp="1" noChangeAspect="1"/>
          </p:cNvPicPr>
          <p:nvPr>
            <p:ph idx="1"/>
          </p:nvPr>
        </p:nvPicPr>
        <p:blipFill>
          <a:blip r:embed="rId3"/>
          <a:stretch>
            <a:fillRect/>
          </a:stretch>
        </p:blipFill>
        <p:spPr>
          <a:xfrm>
            <a:off x="2003961" y="2342458"/>
            <a:ext cx="5944115" cy="3517697"/>
          </a:xfrm>
          <a:prstGeom prst="rect">
            <a:avLst/>
          </a:prstGeom>
        </p:spPr>
      </p:pic>
    </p:spTree>
    <p:extLst>
      <p:ext uri="{BB962C8B-B14F-4D97-AF65-F5344CB8AC3E}">
        <p14:creationId xmlns:p14="http://schemas.microsoft.com/office/powerpoint/2010/main" val="1371426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Advertising in schools</a:t>
            </a:r>
          </a:p>
        </p:txBody>
      </p:sp>
      <p:sp>
        <p:nvSpPr>
          <p:cNvPr id="3" name="Content Placeholder 2"/>
          <p:cNvSpPr>
            <a:spLocks noGrp="1"/>
          </p:cNvSpPr>
          <p:nvPr>
            <p:ph idx="1"/>
          </p:nvPr>
        </p:nvSpPr>
        <p:spPr>
          <a:xfrm>
            <a:off x="677334" y="1645920"/>
            <a:ext cx="8596668" cy="5212080"/>
          </a:xfrm>
        </p:spPr>
        <p:txBody>
          <a:bodyPr>
            <a:normAutofit fontScale="92500" lnSpcReduction="10000"/>
          </a:bodyPr>
          <a:lstStyle/>
          <a:p>
            <a:pPr>
              <a:lnSpc>
                <a:spcPct val="160000"/>
              </a:lnSpc>
            </a:pPr>
            <a:r>
              <a:rPr lang="en-US" dirty="0"/>
              <a:t>Many schools are opposed to the advertisement of soft drinks around the school compounds.</a:t>
            </a:r>
          </a:p>
          <a:p>
            <a:pPr>
              <a:lnSpc>
                <a:spcPct val="160000"/>
              </a:lnSpc>
            </a:pPr>
            <a:r>
              <a:rPr lang="en-US" dirty="0"/>
              <a:t>School nutrition is an important focus of legislative initiatives targeting the causes of obesity. As a result, many schools in America have refused to enter into deals with soft drink companies after protests from students, school officials, and parents. </a:t>
            </a:r>
          </a:p>
          <a:p>
            <a:pPr>
              <a:lnSpc>
                <a:spcPct val="160000"/>
              </a:lnSpc>
            </a:pPr>
            <a:r>
              <a:rPr lang="en-US" dirty="0"/>
              <a:t>The Oakland school district banned all sales of soda and candy in 2002. Los Angeles school board decided to remove the soft drinks off cafeteria menus and end the selling if soft drinks in vending machines by 2004. </a:t>
            </a:r>
          </a:p>
          <a:p>
            <a:pPr>
              <a:lnSpc>
                <a:spcPct val="160000"/>
              </a:lnSpc>
            </a:pPr>
            <a:r>
              <a:rPr lang="en-US" dirty="0"/>
              <a:t>These actions are aimed at ousting soft drinks from schools. Such actions are likely to decrease soft drink companies’ support for schools although contracts with soda companies are significant sources of income for these schools.</a:t>
            </a:r>
          </a:p>
          <a:p>
            <a:endParaRPr lang="en-US" dirty="0"/>
          </a:p>
        </p:txBody>
      </p:sp>
    </p:spTree>
    <p:extLst>
      <p:ext uri="{BB962C8B-B14F-4D97-AF65-F5344CB8AC3E}">
        <p14:creationId xmlns:p14="http://schemas.microsoft.com/office/powerpoint/2010/main" val="1043836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Health and advertising</a:t>
            </a:r>
          </a:p>
        </p:txBody>
      </p:sp>
      <p:sp>
        <p:nvSpPr>
          <p:cNvPr id="3" name="Content Placeholder 2"/>
          <p:cNvSpPr>
            <a:spLocks noGrp="1"/>
          </p:cNvSpPr>
          <p:nvPr>
            <p:ph idx="1"/>
          </p:nvPr>
        </p:nvSpPr>
        <p:spPr>
          <a:xfrm>
            <a:off x="677334" y="2160589"/>
            <a:ext cx="8596668" cy="4270691"/>
          </a:xfrm>
        </p:spPr>
        <p:txBody>
          <a:bodyPr>
            <a:normAutofit/>
          </a:bodyPr>
          <a:lstStyle/>
          <a:p>
            <a:pPr>
              <a:lnSpc>
                <a:spcPct val="150000"/>
              </a:lnSpc>
            </a:pPr>
            <a:r>
              <a:rPr lang="en-US" dirty="0"/>
              <a:t>Since soft drinks are associated with health problems like obesity especially in children, adverts aim at maintaining the health and nutrition of such drinks. </a:t>
            </a:r>
          </a:p>
          <a:p>
            <a:pPr>
              <a:lnSpc>
                <a:spcPct val="150000"/>
              </a:lnSpc>
            </a:pPr>
            <a:r>
              <a:rPr lang="en-US" dirty="0"/>
              <a:t>Most of the soft drinks including juices, carbonated drinks and sports and energy drinks have high sugar content and acidity. </a:t>
            </a:r>
          </a:p>
          <a:p>
            <a:pPr>
              <a:lnSpc>
                <a:spcPct val="150000"/>
              </a:lnSpc>
            </a:pPr>
            <a:r>
              <a:rPr lang="en-US" dirty="0"/>
              <a:t>Most of them also have little nutritional values and lack micro-nutrients, vitamins and minerals. </a:t>
            </a:r>
          </a:p>
          <a:p>
            <a:pPr>
              <a:lnSpc>
                <a:spcPct val="150000"/>
              </a:lnSpc>
            </a:pPr>
            <a:r>
              <a:rPr lang="en-US" dirty="0"/>
              <a:t>Thus, there are efforts by the governments to reduce the potential harmful effects of soft drinks on teeth and general health. </a:t>
            </a:r>
            <a:r>
              <a:rPr lang="en-US" dirty="0" smtClean="0"/>
              <a:t>Health </a:t>
            </a:r>
            <a:r>
              <a:rPr lang="en-US" dirty="0"/>
              <a:t>concerns have made government agencies to restrict soft drink advertisement.</a:t>
            </a:r>
          </a:p>
          <a:p>
            <a:endParaRPr lang="en-US" dirty="0"/>
          </a:p>
        </p:txBody>
      </p:sp>
    </p:spTree>
    <p:extLst>
      <p:ext uri="{BB962C8B-B14F-4D97-AF65-F5344CB8AC3E}">
        <p14:creationId xmlns:p14="http://schemas.microsoft.com/office/powerpoint/2010/main" val="2308484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Political advertising of soft drinks</a:t>
            </a:r>
          </a:p>
        </p:txBody>
      </p:sp>
      <p:sp>
        <p:nvSpPr>
          <p:cNvPr id="6" name="Content Placeholder 5"/>
          <p:cNvSpPr>
            <a:spLocks noGrp="1"/>
          </p:cNvSpPr>
          <p:nvPr>
            <p:ph idx="1"/>
          </p:nvPr>
        </p:nvSpPr>
        <p:spPr/>
        <p:txBody>
          <a:bodyPr/>
          <a:lstStyle/>
          <a:p>
            <a:r>
              <a:rPr lang="en-US" dirty="0"/>
              <a:t>Soft drinks are advertised through newspaper ads, articles, radio, television, social media, and other means of mass communication. </a:t>
            </a:r>
            <a:endParaRPr lang="en-US" dirty="0" smtClean="0"/>
          </a:p>
          <a:p>
            <a:endParaRPr lang="en-US" dirty="0"/>
          </a:p>
        </p:txBody>
      </p:sp>
      <p:pic>
        <p:nvPicPr>
          <p:cNvPr id="7" name="Picture 6"/>
          <p:cNvPicPr>
            <a:picLocks noChangeAspect="1"/>
          </p:cNvPicPr>
          <p:nvPr/>
        </p:nvPicPr>
        <p:blipFill>
          <a:blip r:embed="rId3"/>
          <a:stretch>
            <a:fillRect/>
          </a:stretch>
        </p:blipFill>
        <p:spPr>
          <a:xfrm>
            <a:off x="3030583" y="3051347"/>
            <a:ext cx="4585063" cy="3440186"/>
          </a:xfrm>
          <a:prstGeom prst="rect">
            <a:avLst/>
          </a:prstGeom>
        </p:spPr>
      </p:pic>
    </p:spTree>
    <p:extLst>
      <p:ext uri="{BB962C8B-B14F-4D97-AF65-F5344CB8AC3E}">
        <p14:creationId xmlns:p14="http://schemas.microsoft.com/office/powerpoint/2010/main" val="1108333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Example </a:t>
            </a:r>
            <a:r>
              <a:rPr lang="en-US" dirty="0"/>
              <a:t>of a commercial-Coke “taste the feeling”</a:t>
            </a:r>
            <a:br>
              <a:rPr lang="en-US" dirty="0"/>
            </a:br>
            <a:endParaRPr lang="en-US" dirty="0"/>
          </a:p>
        </p:txBody>
      </p:sp>
      <p:sp>
        <p:nvSpPr>
          <p:cNvPr id="3" name="Content Placeholder 2"/>
          <p:cNvSpPr>
            <a:spLocks noGrp="1"/>
          </p:cNvSpPr>
          <p:nvPr>
            <p:ph idx="1"/>
          </p:nvPr>
        </p:nvSpPr>
        <p:spPr>
          <a:xfrm>
            <a:off x="677334" y="1930400"/>
            <a:ext cx="8596668" cy="4348479"/>
          </a:xfrm>
        </p:spPr>
        <p:txBody>
          <a:bodyPr>
            <a:normAutofit lnSpcReduction="10000"/>
          </a:bodyPr>
          <a:lstStyle/>
          <a:p>
            <a:pPr marL="0" indent="0" algn="ctr">
              <a:lnSpc>
                <a:spcPct val="150000"/>
              </a:lnSpc>
              <a:buNone/>
            </a:pPr>
            <a:r>
              <a:rPr lang="en-US" b="1" dirty="0"/>
              <a:t>Unusual elements</a:t>
            </a:r>
          </a:p>
          <a:p>
            <a:pPr>
              <a:lnSpc>
                <a:spcPct val="150000"/>
              </a:lnSpc>
            </a:pPr>
            <a:r>
              <a:rPr lang="en-US" dirty="0"/>
              <a:t>The unusual elements of this commercial is kissing especially in the library. </a:t>
            </a:r>
          </a:p>
          <a:p>
            <a:pPr marL="0" indent="0" algn="ctr">
              <a:lnSpc>
                <a:spcPct val="150000"/>
              </a:lnSpc>
              <a:buNone/>
            </a:pPr>
            <a:r>
              <a:rPr lang="en-US" b="1" dirty="0"/>
              <a:t>Target group</a:t>
            </a:r>
          </a:p>
          <a:p>
            <a:pPr>
              <a:lnSpc>
                <a:spcPct val="150000"/>
              </a:lnSpc>
            </a:pPr>
            <a:r>
              <a:rPr lang="en-US" dirty="0"/>
              <a:t>The target group of the ad is the youth or the millennials. The ad targets young people (boys and girls) having fun and partying. </a:t>
            </a:r>
            <a:endParaRPr lang="en-US" dirty="0" smtClean="0"/>
          </a:p>
          <a:p>
            <a:pPr>
              <a:lnSpc>
                <a:spcPct val="150000"/>
              </a:lnSpc>
            </a:pPr>
            <a:r>
              <a:rPr lang="en-US" dirty="0" smtClean="0"/>
              <a:t>The </a:t>
            </a:r>
            <a:r>
              <a:rPr lang="en-US" dirty="0"/>
              <a:t>ad promotes the lifestyle of fun and hip, which is mostly enjoyed by the young generation. </a:t>
            </a:r>
            <a:endParaRPr lang="en-US" dirty="0" smtClean="0"/>
          </a:p>
          <a:p>
            <a:pPr>
              <a:lnSpc>
                <a:spcPct val="150000"/>
              </a:lnSpc>
            </a:pPr>
            <a:r>
              <a:rPr lang="en-US" dirty="0" smtClean="0"/>
              <a:t>The </a:t>
            </a:r>
            <a:r>
              <a:rPr lang="en-US" dirty="0"/>
              <a:t>youth is looking for fun and excitement and throwing boredom away. Kissing brings the feeling of joy and excitement.</a:t>
            </a:r>
          </a:p>
          <a:p>
            <a:endParaRPr lang="en-US" dirty="0"/>
          </a:p>
        </p:txBody>
      </p:sp>
    </p:spTree>
    <p:extLst>
      <p:ext uri="{BB962C8B-B14F-4D97-AF65-F5344CB8AC3E}">
        <p14:creationId xmlns:p14="http://schemas.microsoft.com/office/powerpoint/2010/main" val="2679040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does the commercial appeal to consumers?</a:t>
            </a:r>
          </a:p>
        </p:txBody>
      </p:sp>
      <p:sp>
        <p:nvSpPr>
          <p:cNvPr id="3" name="Content Placeholder 2"/>
          <p:cNvSpPr>
            <a:spLocks noGrp="1"/>
          </p:cNvSpPr>
          <p:nvPr>
            <p:ph idx="1"/>
          </p:nvPr>
        </p:nvSpPr>
        <p:spPr>
          <a:xfrm>
            <a:off x="677334" y="1930401"/>
            <a:ext cx="8596668" cy="4110962"/>
          </a:xfrm>
        </p:spPr>
        <p:txBody>
          <a:bodyPr>
            <a:normAutofit lnSpcReduction="10000"/>
          </a:bodyPr>
          <a:lstStyle/>
          <a:p>
            <a:pPr>
              <a:lnSpc>
                <a:spcPct val="150000"/>
              </a:lnSpc>
            </a:pPr>
            <a:r>
              <a:rPr lang="en-US" dirty="0"/>
              <a:t>The commercial appeal used in the ad is pathos. A song plays from the background throughout the </a:t>
            </a:r>
            <a:r>
              <a:rPr lang="en-US" dirty="0" smtClean="0"/>
              <a:t>ad.</a:t>
            </a:r>
            <a:endParaRPr lang="en-US" dirty="0"/>
          </a:p>
          <a:p>
            <a:pPr>
              <a:lnSpc>
                <a:spcPct val="150000"/>
              </a:lnSpc>
            </a:pPr>
            <a:r>
              <a:rPr lang="en-US" dirty="0"/>
              <a:t>The ad also uses </a:t>
            </a:r>
            <a:r>
              <a:rPr lang="en-US" dirty="0" smtClean="0"/>
              <a:t>pathos </a:t>
            </a:r>
            <a:r>
              <a:rPr lang="en-US" dirty="0"/>
              <a:t>by arousing the feelings of consumers by insinuating that wonderful moments are only enjoyed with coca cola. </a:t>
            </a:r>
          </a:p>
          <a:p>
            <a:pPr>
              <a:lnSpc>
                <a:spcPct val="150000"/>
              </a:lnSpc>
            </a:pPr>
            <a:r>
              <a:rPr lang="en-US" dirty="0"/>
              <a:t>The ad brings the feelings of love (kissing), joy, fun, and excitement and this aims at winning the audience through emotions.</a:t>
            </a:r>
          </a:p>
          <a:p>
            <a:pPr>
              <a:lnSpc>
                <a:spcPct val="150000"/>
              </a:lnSpc>
            </a:pPr>
            <a:r>
              <a:rPr lang="en-US" dirty="0"/>
              <a:t>Logos is also used to convince the audience by the virtue of Coca Cola’s taste which the advert insinuates that it is the best. No drink is better than Coca cola to quench your thirst. </a:t>
            </a:r>
          </a:p>
          <a:p>
            <a:endParaRPr lang="en-US" dirty="0"/>
          </a:p>
        </p:txBody>
      </p:sp>
    </p:spTree>
    <p:extLst>
      <p:ext uri="{BB962C8B-B14F-4D97-AF65-F5344CB8AC3E}">
        <p14:creationId xmlns:p14="http://schemas.microsoft.com/office/powerpoint/2010/main" val="242603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do you believe this commercial to be effective in brand name recognition?</a:t>
            </a:r>
          </a:p>
        </p:txBody>
      </p:sp>
      <p:sp>
        <p:nvSpPr>
          <p:cNvPr id="3" name="Content Placeholder 2"/>
          <p:cNvSpPr>
            <a:spLocks noGrp="1"/>
          </p:cNvSpPr>
          <p:nvPr>
            <p:ph idx="1"/>
          </p:nvPr>
        </p:nvSpPr>
        <p:spPr/>
        <p:txBody>
          <a:bodyPr>
            <a:normAutofit lnSpcReduction="10000"/>
          </a:bodyPr>
          <a:lstStyle/>
          <a:p>
            <a:pPr>
              <a:lnSpc>
                <a:spcPct val="150000"/>
              </a:lnSpc>
            </a:pPr>
            <a:r>
              <a:rPr lang="en-US" dirty="0" smtClean="0"/>
              <a:t>I believe commercial </a:t>
            </a:r>
            <a:r>
              <a:rPr lang="en-US" dirty="0"/>
              <a:t>is effective in Coca cola’s recognition </a:t>
            </a:r>
            <a:r>
              <a:rPr lang="en-US" dirty="0" smtClean="0"/>
              <a:t>because, </a:t>
            </a:r>
            <a:r>
              <a:rPr lang="en-US" dirty="0"/>
              <a:t>throughout the ad, the label of Coca Cola appears several times, a strategy that is used to drive recognition. The structure of the ad is very convincing as drinking coca cola drinks brings wonderful moments of friendship</a:t>
            </a:r>
            <a:r>
              <a:rPr lang="en-US" dirty="0" smtClean="0"/>
              <a:t>.</a:t>
            </a:r>
          </a:p>
          <a:p>
            <a:pPr>
              <a:lnSpc>
                <a:spcPct val="150000"/>
              </a:lnSpc>
            </a:pPr>
            <a:r>
              <a:rPr lang="en-US" dirty="0" smtClean="0"/>
              <a:t> </a:t>
            </a:r>
            <a:r>
              <a:rPr lang="en-US" dirty="0"/>
              <a:t>The use of young people in the ad also significant in the ad because the ad is targeting the youth. Therefore, the ad is very likely to win many young customers leading to brand recognition</a:t>
            </a:r>
            <a:r>
              <a:rPr lang="en-US" dirty="0" smtClean="0"/>
              <a:t>.</a:t>
            </a:r>
          </a:p>
          <a:p>
            <a:pPr>
              <a:lnSpc>
                <a:spcPct val="150000"/>
              </a:lnSpc>
            </a:pPr>
            <a:r>
              <a:rPr lang="en-US" dirty="0" smtClean="0"/>
              <a:t>Also, I </a:t>
            </a:r>
            <a:r>
              <a:rPr lang="en-US" dirty="0"/>
              <a:t>believe this commercial is effective in Coca cola’s recognition because Coke is presented as the best drink ever. </a:t>
            </a:r>
          </a:p>
          <a:p>
            <a:endParaRPr lang="en-US" dirty="0"/>
          </a:p>
        </p:txBody>
      </p:sp>
    </p:spTree>
    <p:extLst>
      <p:ext uri="{BB962C8B-B14F-4D97-AF65-F5344CB8AC3E}">
        <p14:creationId xmlns:p14="http://schemas.microsoft.com/office/powerpoint/2010/main" val="31473820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are ethical standards met (or pushed to their limits)?</a:t>
            </a:r>
          </a:p>
        </p:txBody>
      </p:sp>
      <p:sp>
        <p:nvSpPr>
          <p:cNvPr id="3" name="Content Placeholder 2"/>
          <p:cNvSpPr>
            <a:spLocks noGrp="1"/>
          </p:cNvSpPr>
          <p:nvPr>
            <p:ph idx="1"/>
          </p:nvPr>
        </p:nvSpPr>
        <p:spPr/>
        <p:txBody>
          <a:bodyPr/>
          <a:lstStyle/>
          <a:p>
            <a:pPr>
              <a:lnSpc>
                <a:spcPct val="150000"/>
              </a:lnSpc>
            </a:pPr>
            <a:r>
              <a:rPr lang="en-US" dirty="0"/>
              <a:t>Although there is kissing in the ad, it is between a boy and a girl meaning that the morals of same sex marriage is discouraged in the ad.</a:t>
            </a:r>
          </a:p>
          <a:p>
            <a:pPr>
              <a:lnSpc>
                <a:spcPct val="150000"/>
              </a:lnSpc>
            </a:pPr>
            <a:r>
              <a:rPr lang="en-US" dirty="0"/>
              <a:t>The advert however depicts a lot of romance and sex as it shows a boy and a girl kissing in a library. </a:t>
            </a:r>
          </a:p>
          <a:p>
            <a:endParaRPr lang="en-US" dirty="0"/>
          </a:p>
        </p:txBody>
      </p:sp>
    </p:spTree>
    <p:extLst>
      <p:ext uri="{BB962C8B-B14F-4D97-AF65-F5344CB8AC3E}">
        <p14:creationId xmlns:p14="http://schemas.microsoft.com/office/powerpoint/2010/main" val="958054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pPr>
              <a:lnSpc>
                <a:spcPct val="150000"/>
              </a:lnSpc>
            </a:pPr>
            <a:r>
              <a:rPr lang="en-US" dirty="0"/>
              <a:t>Ludwig, D. S., Peterson, K. E., &amp; </a:t>
            </a:r>
            <a:r>
              <a:rPr lang="en-US" dirty="0" err="1"/>
              <a:t>Gortmaker</a:t>
            </a:r>
            <a:r>
              <a:rPr lang="en-US" dirty="0"/>
              <a:t>, S. L. (2001). Relation between consumption of sugar-sweetened drinks and childhood obesity: a prospective, observational analysis. The Lancet, 357(9255), 505-508</a:t>
            </a:r>
            <a:r>
              <a:rPr lang="en-US" dirty="0" smtClean="0"/>
              <a:t>.</a:t>
            </a:r>
          </a:p>
          <a:p>
            <a:pPr>
              <a:lnSpc>
                <a:spcPct val="150000"/>
              </a:lnSpc>
            </a:pPr>
            <a:r>
              <a:rPr lang="en-US" dirty="0"/>
              <a:t>Severson, K. L. A., &amp; Chronicle, S. F. (2002). Schools to stop soda sales; district takes cue from Oakland ban. San Francisco Chronicle, 28.</a:t>
            </a:r>
          </a:p>
        </p:txBody>
      </p:sp>
    </p:spTree>
    <p:extLst>
      <p:ext uri="{BB962C8B-B14F-4D97-AF65-F5344CB8AC3E}">
        <p14:creationId xmlns:p14="http://schemas.microsoft.com/office/powerpoint/2010/main" val="113677429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112</TotalTime>
  <Words>2741</Words>
  <Application>Microsoft Office PowerPoint</Application>
  <PresentationFormat>Widescreen</PresentationFormat>
  <Paragraphs>111</Paragraphs>
  <Slides>19</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Trebuchet MS</vt:lpstr>
      <vt:lpstr>Wingdings 3</vt:lpstr>
      <vt:lpstr>Facet</vt:lpstr>
      <vt:lpstr>Soft drinks presentation </vt:lpstr>
      <vt:lpstr>Introduction </vt:lpstr>
      <vt:lpstr>Who determines ethical standards for advertising?</vt:lpstr>
      <vt:lpstr>In what ways has advertising affected American culture?</vt:lpstr>
      <vt:lpstr>Key persuasive techniques used in consumer advertising of soft drinks Feeling and emotions</vt:lpstr>
      <vt:lpstr>Cont…</vt:lpstr>
      <vt:lpstr>Health and nutrition</vt:lpstr>
      <vt:lpstr>Endorsements</vt:lpstr>
      <vt:lpstr>Solutions</vt:lpstr>
      <vt:lpstr>Children and advertising of soft drinks</vt:lpstr>
      <vt:lpstr>Coca cola drinks</vt:lpstr>
      <vt:lpstr>Advertising in schools</vt:lpstr>
      <vt:lpstr>Health and advertising</vt:lpstr>
      <vt:lpstr>Political advertising of soft drinks</vt:lpstr>
      <vt:lpstr>Example of a commercial-Coke “taste the feeling” </vt:lpstr>
      <vt:lpstr>How does the commercial appeal to consumers?</vt:lpstr>
      <vt:lpstr>Why do you believe this commercial to be effective in brand name recognition?</vt:lpstr>
      <vt:lpstr>How are ethical standards met (or pushed to their limits)?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13</cp:revision>
  <dcterms:created xsi:type="dcterms:W3CDTF">2020-01-13T17:05:29Z</dcterms:created>
  <dcterms:modified xsi:type="dcterms:W3CDTF">2020-01-13T18:57:31Z</dcterms:modified>
</cp:coreProperties>
</file>